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pos="3744" userDrawn="1">
          <p15:clr>
            <a:srgbClr val="A4A3A4"/>
          </p15:clr>
        </p15:guide>
        <p15:guide id="3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AC"/>
    <a:srgbClr val="08A750"/>
    <a:srgbClr val="F9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96" autoAdjust="0"/>
  </p:normalViewPr>
  <p:slideViewPr>
    <p:cSldViewPr snapToGrid="0">
      <p:cViewPr varScale="1">
        <p:scale>
          <a:sx n="65" d="100"/>
          <a:sy n="65" d="100"/>
        </p:scale>
        <p:origin x="3402" y="78"/>
      </p:cViewPr>
      <p:guideLst>
        <p:guide pos="576"/>
        <p:guide pos="37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58CC-CE9F-478C-B767-C22933ABF8A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B9EC7-DE9A-411B-B272-61A1FF37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Scalebars in (e) and (g) are 10 \</a:t>
            </a:r>
            <a:r>
              <a:rPr lang="en-US" dirty="0" err="1"/>
              <a:t>textmu</a:t>
            </a:r>
            <a:r>
              <a:rPr lang="en-US" dirty="0"/>
              <a:t> m. Scalebar in (f) is 200 \</a:t>
            </a:r>
            <a:r>
              <a:rPr lang="en-US" dirty="0" err="1"/>
              <a:t>textmu</a:t>
            </a:r>
            <a:r>
              <a:rPr lang="en-US" dirty="0"/>
              <a:t> m. Image courtesy of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Wolstenhome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(a), Ulrike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Biets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\cite{Silverberg2013}(b), biographic (c, d),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DeCamp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\cite{DeCamp2015} (f)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Palacci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\cite{Palacci2013} (g).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the preferred orientation of the bacterium is along the extensile flow. </a:t>
            </a:r>
          </a:p>
          <a:p>
            <a:pPr marL="228600" indent="-228600">
              <a:buAutoNum type="alphaLcParenBoth"/>
            </a:pPr>
            <a:r>
              <a:rPr lang="en-US" dirty="0"/>
              <a:t>The most common pushers and pullers in nature: bacterium and algae, and their corresponding far field flow.</a:t>
            </a:r>
          </a:p>
          <a:p>
            <a:pPr marL="228600" indent="-228600">
              <a:buAutoNum type="alphaLcParenBoth"/>
            </a:pPr>
            <a:r>
              <a:rPr lang="en-US" dirty="0"/>
              <a:t>rheological effect phase diagram of swimmer shape and swimming mechanism. </a:t>
            </a:r>
          </a:p>
          <a:p>
            <a:pPr marL="228600" indent="-228600">
              <a:buAutoNum type="alphaLcParenBoth"/>
            </a:pPr>
            <a:r>
              <a:rPr lang="en-US" dirty="0"/>
              <a:t>Non-Newtonian behavior of \</a:t>
            </a:r>
            <a:r>
              <a:rPr lang="en-US" dirty="0" err="1"/>
              <a:t>textit</a:t>
            </a:r>
            <a:r>
              <a:rPr lang="en-US" dirty="0"/>
              <a:t>{E. coli} suspensions.</a:t>
            </a:r>
          </a:p>
          <a:p>
            <a:pPr marL="228600" indent="-228600">
              <a:buAutoNum type="alphaLcParenBoth"/>
            </a:pPr>
            <a:r>
              <a:rPr lang="en-US" dirty="0"/>
              <a:t>Stress response of \</a:t>
            </a:r>
            <a:r>
              <a:rPr lang="en-US" dirty="0" err="1"/>
              <a:t>textit</a:t>
            </a:r>
            <a:r>
              <a:rPr lang="en-US" dirty="0"/>
              <a:t>{E. coli} suspensions in a modified Couette concentric cylinder rheometer.</a:t>
            </a:r>
          </a:p>
          <a:p>
            <a:pPr marL="228600" indent="-228600">
              <a:buAutoNum type="alphaLcParenBoth"/>
            </a:pPr>
            <a:r>
              <a:rPr lang="en-US" dirty="0"/>
              <a:t>Viscosity of \</a:t>
            </a:r>
            <a:r>
              <a:rPr lang="en-US" dirty="0" err="1"/>
              <a:t>textit</a:t>
            </a:r>
            <a:r>
              <a:rPr lang="en-US" dirty="0"/>
              <a:t>{E. coli} suspensions at various volume fractions.</a:t>
            </a:r>
          </a:p>
          <a:p>
            <a:pPr marL="228600" indent="-228600">
              <a:buAutoNum type="alphaLcParenBoth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of Marchetti (a, b) \cite{Marchetti2015}, </a:t>
            </a:r>
            <a:r>
              <a:rPr lang="en-US" dirty="0" err="1"/>
              <a:t>Giomi</a:t>
            </a:r>
            <a:r>
              <a:rPr lang="en-US" dirty="0"/>
              <a:t> (c) \cite{Giomi2010}, </a:t>
            </a:r>
            <a:r>
              <a:rPr lang="en-US" dirty="0" err="1"/>
              <a:t>Gachelin</a:t>
            </a:r>
            <a:r>
              <a:rPr lang="en-US" dirty="0"/>
              <a:t> (d) \cite{Gachelin2013} and Lopez (e, f) \cite{Lopez2015}.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10 \</a:t>
            </a:r>
            <a:r>
              <a:rPr lang="en-US" dirty="0" err="1"/>
              <a:t>textmu</a:t>
            </a:r>
            <a:r>
              <a:rPr lang="en-US" dirty="0"/>
              <a:t> m diameter PS particles suspended in a bath of \text{E. coli}</a:t>
            </a:r>
          </a:p>
          <a:p>
            <a:pPr marL="228600" indent="-228600">
              <a:buAutoNum type="alphaLcParenBoth"/>
            </a:pPr>
            <a:r>
              <a:rPr lang="en-US" dirty="0"/>
              <a:t>Mean squared displacement (MSD) of tracer </a:t>
            </a:r>
            <a:r>
              <a:rPr lang="en-US" dirty="0" err="1"/>
              <a:t>paticles</a:t>
            </a:r>
            <a:r>
              <a:rPr lang="en-US" dirty="0"/>
              <a:t> as a function of lag time.</a:t>
            </a:r>
          </a:p>
          <a:p>
            <a:pPr marL="228600" indent="-228600">
              <a:buAutoNum type="alphaLcParenBoth"/>
            </a:pPr>
            <a:r>
              <a:rPr lang="en-US" dirty="0"/>
              <a:t>Free-standing film setup adopted by Peng et al. and Yang et al. (left)\cite{Peng2016, Yang2016}. A microscopic image of ellipsoidal PS particle suspending in \</a:t>
            </a:r>
            <a:r>
              <a:rPr lang="en-US" dirty="0" err="1"/>
              <a:t>textit</a:t>
            </a:r>
            <a:r>
              <a:rPr lang="en-US" dirty="0"/>
              <a:t>{C. </a:t>
            </a:r>
            <a:r>
              <a:rPr lang="en-US" dirty="0" err="1"/>
              <a:t>reinhardtii</a:t>
            </a:r>
            <a:r>
              <a:rPr lang="en-US" dirty="0"/>
              <a:t>} (middle) and \</a:t>
            </a:r>
            <a:r>
              <a:rPr lang="en-US" dirty="0" err="1"/>
              <a:t>textit</a:t>
            </a:r>
            <a:r>
              <a:rPr lang="en-US" dirty="0"/>
              <a:t>{E. coli} (right) baths. Scale bar: 20 \</a:t>
            </a:r>
            <a:r>
              <a:rPr lang="en-US" dirty="0" err="1"/>
              <a:t>textmu</a:t>
            </a:r>
            <a:r>
              <a:rPr lang="en-US" dirty="0"/>
              <a:t> m. </a:t>
            </a:r>
          </a:p>
          <a:p>
            <a:pPr marL="0" indent="0">
              <a:buNone/>
            </a:pPr>
            <a:r>
              <a:rPr lang="en-US" dirty="0"/>
              <a:t>(d) and (e) present both the translational and orientational trajectories of ellipsoids diffusion in water and \</a:t>
            </a:r>
            <a:r>
              <a:rPr lang="en-US" dirty="0" err="1"/>
              <a:t>textit</a:t>
            </a:r>
            <a:r>
              <a:rPr lang="en-US" dirty="0"/>
              <a:t>{E. coli} bath, respectively.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Wu (a, b) \cite{Wu2000}, Yang (c) \cite{Yang2016}, Han (d) \cite{Han2006} and Peng (e) \cite{Peng2016}.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7906-4C7A-4D67-95C3-87978A7239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0035A-0C86-4BBD-A521-F8BC7D09584F}"/>
              </a:ext>
            </a:extLst>
          </p:cNvPr>
          <p:cNvGrpSpPr/>
          <p:nvPr/>
        </p:nvGrpSpPr>
        <p:grpSpPr>
          <a:xfrm>
            <a:off x="927496" y="1028700"/>
            <a:ext cx="5023724" cy="4206240"/>
            <a:chOff x="940592" y="1028700"/>
            <a:chExt cx="5003008" cy="4171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F2E7CD1-6A27-475B-8E56-884E4B0F7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1028700"/>
              <a:ext cx="2411110" cy="1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CA2E95-55C1-4938-B7A5-884E14130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2644878"/>
              <a:ext cx="2411110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970F93D-071E-4C0E-87DE-B9D5FBA2A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04" y="2644878"/>
              <a:ext cx="2555265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5FC40-F9A7-4151-966D-E1C32DA8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415"/>
            <a:stretch/>
          </p:blipFill>
          <p:spPr>
            <a:xfrm>
              <a:off x="3386705" y="1028700"/>
              <a:ext cx="2555264" cy="158748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FECA29D-00F7-4D06-B37F-1BAAE48B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3900340"/>
              <a:ext cx="1521481" cy="129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CC2D1D8-597F-41B9-816F-AC14C8EB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91" y="3900339"/>
              <a:ext cx="1570321" cy="1300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CB59B18-A3C7-46DE-B7D1-EC5D72E6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82" y="3900339"/>
              <a:ext cx="1844618" cy="129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8A9C-C3AB-41DD-A22C-AC6F008EE6BE}"/>
                </a:ext>
              </a:extLst>
            </p:cNvPr>
            <p:cNvSpPr/>
            <p:nvPr/>
          </p:nvSpPr>
          <p:spPr>
            <a:xfrm>
              <a:off x="2062597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9A5E8B-027E-4580-8175-9DB4B8C6C991}"/>
                </a:ext>
              </a:extLst>
            </p:cNvPr>
            <p:cNvSpPr/>
            <p:nvPr/>
          </p:nvSpPr>
          <p:spPr>
            <a:xfrm>
              <a:off x="3657613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37064-4ACA-4A67-B730-F4B18E6C8202}"/>
                </a:ext>
              </a:extLst>
            </p:cNvPr>
            <p:cNvSpPr txBox="1"/>
            <p:nvPr/>
          </p:nvSpPr>
          <p:spPr>
            <a:xfrm>
              <a:off x="949792" y="1033776"/>
              <a:ext cx="456808" cy="30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CAD9B-45A4-467C-8C46-93E3B14DA4FA}"/>
                </a:ext>
              </a:extLst>
            </p:cNvPr>
            <p:cNvSpPr txBox="1"/>
            <p:nvPr/>
          </p:nvSpPr>
          <p:spPr>
            <a:xfrm>
              <a:off x="3386704" y="1033776"/>
              <a:ext cx="47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0ECB-5C5F-433E-A056-64983E3C0E4A}"/>
                </a:ext>
              </a:extLst>
            </p:cNvPr>
            <p:cNvSpPr txBox="1"/>
            <p:nvPr/>
          </p:nvSpPr>
          <p:spPr>
            <a:xfrm>
              <a:off x="940593" y="2653598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A20ED-8F9B-42F1-8A56-13B446E14CA8}"/>
                </a:ext>
              </a:extLst>
            </p:cNvPr>
            <p:cNvSpPr txBox="1"/>
            <p:nvPr/>
          </p:nvSpPr>
          <p:spPr>
            <a:xfrm>
              <a:off x="3391563" y="2656489"/>
              <a:ext cx="46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B5EE-1451-427A-8985-CBA8BC377CDC}"/>
                </a:ext>
              </a:extLst>
            </p:cNvPr>
            <p:cNvSpPr txBox="1"/>
            <p:nvPr/>
          </p:nvSpPr>
          <p:spPr>
            <a:xfrm>
              <a:off x="940592" y="3899602"/>
              <a:ext cx="439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7F352-ED03-44F4-B817-721233F7AE8A}"/>
                </a:ext>
              </a:extLst>
            </p:cNvPr>
            <p:cNvSpPr txBox="1"/>
            <p:nvPr/>
          </p:nvSpPr>
          <p:spPr>
            <a:xfrm>
              <a:off x="2487452" y="3907222"/>
              <a:ext cx="46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5CBC4-0877-4C08-830B-246AF880946F}"/>
                </a:ext>
              </a:extLst>
            </p:cNvPr>
            <p:cNvSpPr txBox="1"/>
            <p:nvPr/>
          </p:nvSpPr>
          <p:spPr>
            <a:xfrm>
              <a:off x="4089828" y="3909750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6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B6A41-8729-4F2E-ABAE-4F955EC2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2852"/>
            <a:ext cx="5029200" cy="1787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66A9E-0440-47E1-B802-1D34FC06571B}"/>
              </a:ext>
            </a:extLst>
          </p:cNvPr>
          <p:cNvSpPr txBox="1"/>
          <p:nvPr/>
        </p:nvSpPr>
        <p:spPr>
          <a:xfrm>
            <a:off x="985838" y="1082851"/>
            <a:ext cx="233363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45740-9D42-4943-BC98-8624CB7CEB37}"/>
              </a:ext>
            </a:extLst>
          </p:cNvPr>
          <p:cNvSpPr txBox="1"/>
          <p:nvPr/>
        </p:nvSpPr>
        <p:spPr>
          <a:xfrm>
            <a:off x="3552826" y="1082851"/>
            <a:ext cx="271464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30434B-ECCE-4F28-A98B-E2675CE4355A}"/>
              </a:ext>
            </a:extLst>
          </p:cNvPr>
          <p:cNvGrpSpPr/>
          <p:nvPr/>
        </p:nvGrpSpPr>
        <p:grpSpPr>
          <a:xfrm rot="1109195">
            <a:off x="5273106" y="2089971"/>
            <a:ext cx="348493" cy="497409"/>
            <a:chOff x="5955304" y="1839367"/>
            <a:chExt cx="738390" cy="10539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481819-4442-4FCF-AEC0-915E7F6929A1}"/>
                </a:ext>
              </a:extLst>
            </p:cNvPr>
            <p:cNvGrpSpPr/>
            <p:nvPr/>
          </p:nvGrpSpPr>
          <p:grpSpPr>
            <a:xfrm rot="21036192">
              <a:off x="6088858" y="2114323"/>
              <a:ext cx="492918" cy="497059"/>
              <a:chOff x="6098382" y="2128609"/>
              <a:chExt cx="492918" cy="4970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A90F839-36C3-46F9-8455-D7B23A1D18F0}"/>
                  </a:ext>
                </a:extLst>
              </p:cNvPr>
              <p:cNvSpPr/>
              <p:nvPr/>
            </p:nvSpPr>
            <p:spPr>
              <a:xfrm>
                <a:off x="6098382" y="2309814"/>
                <a:ext cx="323850" cy="31585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D0E4AA-EDE3-4D43-B9F4-AADC6C21A740}"/>
                  </a:ext>
                </a:extLst>
              </p:cNvPr>
              <p:cNvSpPr/>
              <p:nvPr/>
            </p:nvSpPr>
            <p:spPr>
              <a:xfrm>
                <a:off x="6384132" y="2325850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A21A74F-D2BB-44CE-B3AF-B48F90D49AEB}"/>
                  </a:ext>
                </a:extLst>
              </p:cNvPr>
              <p:cNvSpPr/>
              <p:nvPr/>
            </p:nvSpPr>
            <p:spPr>
              <a:xfrm rot="15931145" flipV="1">
                <a:off x="6217556" y="2172346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CF9CF0-DFA8-467E-8C56-67AD48F71941}"/>
                </a:ext>
              </a:extLst>
            </p:cNvPr>
            <p:cNvGrpSpPr/>
            <p:nvPr/>
          </p:nvGrpSpPr>
          <p:grpSpPr>
            <a:xfrm>
              <a:off x="5955304" y="1839367"/>
              <a:ext cx="738390" cy="1053913"/>
              <a:chOff x="5955304" y="1839367"/>
              <a:chExt cx="738390" cy="105391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2DFE67-8A16-410D-A63F-B6DF3D49B03D}"/>
                  </a:ext>
                </a:extLst>
              </p:cNvPr>
              <p:cNvGrpSpPr/>
              <p:nvPr/>
            </p:nvGrpSpPr>
            <p:grpSpPr>
              <a:xfrm rot="1753205">
                <a:off x="5987049" y="1839367"/>
                <a:ext cx="668493" cy="1053913"/>
                <a:chOff x="5937863" y="3099987"/>
                <a:chExt cx="668493" cy="112157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B7BA862-9316-41F7-B574-4038BB54261D}"/>
                    </a:ext>
                  </a:extLst>
                </p:cNvPr>
                <p:cNvSpPr/>
                <p:nvPr/>
              </p:nvSpPr>
              <p:spPr>
                <a:xfrm rot="18872110">
                  <a:off x="5773463" y="3264388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BEF82E3-5AFE-434A-9F79-4F7BB5CDA338}"/>
                    </a:ext>
                  </a:extLst>
                </p:cNvPr>
                <p:cNvSpPr/>
                <p:nvPr/>
              </p:nvSpPr>
              <p:spPr>
                <a:xfrm rot="2727890" flipH="1">
                  <a:off x="6258787" y="32643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ADD6273-92C8-4C3B-A2C4-8772AED67D28}"/>
                    </a:ext>
                  </a:extLst>
                </p:cNvPr>
                <p:cNvSpPr/>
                <p:nvPr/>
              </p:nvSpPr>
              <p:spPr>
                <a:xfrm rot="18872110" flipH="1" flipV="1">
                  <a:off x="6258787" y="38739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6C20037-8619-456D-A455-87D1CD779306}"/>
                    </a:ext>
                  </a:extLst>
                </p:cNvPr>
                <p:cNvSpPr/>
                <p:nvPr/>
              </p:nvSpPr>
              <p:spPr>
                <a:xfrm rot="2727890" flipV="1">
                  <a:off x="5773462" y="3873987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7F178C0-1659-4648-BC59-EFC881FA0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698" y="2129011"/>
                <a:ext cx="71372" cy="11732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6EE8349-956B-4291-B67E-9FE54D384A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55304" y="2202656"/>
                <a:ext cx="26594" cy="66367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60C4644-55C6-45FB-8E18-CABDF5DA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4411" y="2598648"/>
                <a:ext cx="72448" cy="1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01C4393-545F-4D31-9739-A134F0975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859" y="2467743"/>
                <a:ext cx="36835" cy="67526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461B1C-D50D-4DB2-B9DF-1FBFA88FE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0" y="2073377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E73CB2-3FEA-4AFA-BD86-6D54DEF921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063751" y="2634426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2F0C3AF-2399-49FF-AF5E-B9932505DC1E}"/>
              </a:ext>
            </a:extLst>
          </p:cNvPr>
          <p:cNvSpPr txBox="1"/>
          <p:nvPr/>
        </p:nvSpPr>
        <p:spPr>
          <a:xfrm>
            <a:off x="5293193" y="2477558"/>
            <a:ext cx="608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j-lt"/>
              </a:rPr>
              <a:t>Puller algae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3E85F1-54B0-4A64-A596-22BCE85B1B0A}"/>
              </a:ext>
            </a:extLst>
          </p:cNvPr>
          <p:cNvGrpSpPr/>
          <p:nvPr/>
        </p:nvGrpSpPr>
        <p:grpSpPr>
          <a:xfrm>
            <a:off x="1281114" y="2914895"/>
            <a:ext cx="2039251" cy="1974715"/>
            <a:chOff x="1063518" y="2919657"/>
            <a:chExt cx="2039251" cy="197471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D0665F-8A15-4545-BD40-2D38A286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519" y="2919657"/>
              <a:ext cx="2000250" cy="1974715"/>
            </a:xfrm>
            <a:prstGeom prst="rect">
              <a:avLst/>
            </a:prstGeom>
          </p:spPr>
        </p:pic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E5C34E28-6559-468D-ADA3-8A717DE79BCF}"/>
                </a:ext>
              </a:extLst>
            </p:cNvPr>
            <p:cNvSpPr/>
            <p:nvPr/>
          </p:nvSpPr>
          <p:spPr>
            <a:xfrm>
              <a:off x="1381124" y="4738688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6836FD-99FF-4670-B6BA-6E1FF61E555C}"/>
                </a:ext>
              </a:extLst>
            </p:cNvPr>
            <p:cNvSpPr txBox="1"/>
            <p:nvPr/>
          </p:nvSpPr>
          <p:spPr>
            <a:xfrm>
              <a:off x="2681291" y="4754973"/>
              <a:ext cx="27770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Puller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34E62-154A-41A2-B780-6445C57B85E3}"/>
                </a:ext>
              </a:extLst>
            </p:cNvPr>
            <p:cNvSpPr txBox="1"/>
            <p:nvPr/>
          </p:nvSpPr>
          <p:spPr>
            <a:xfrm>
              <a:off x="1512094" y="4754973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Pusher</a:t>
              </a:r>
            </a:p>
          </p:txBody>
        </p:sp>
        <p:sp>
          <p:nvSpPr>
            <p:cNvPr id="67" name="Arrow: Left-Right 66">
              <a:extLst>
                <a:ext uri="{FF2B5EF4-FFF2-40B4-BE49-F238E27FC236}">
                  <a16:creationId xmlns:a16="http://schemas.microsoft.com/office/drawing/2014/main" id="{14B57C47-2E4E-4B8F-A3EC-3961D7FC43D9}"/>
                </a:ext>
              </a:extLst>
            </p:cNvPr>
            <p:cNvSpPr/>
            <p:nvPr/>
          </p:nvSpPr>
          <p:spPr>
            <a:xfrm rot="16200000">
              <a:off x="310303" y="3710260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1E314B-C940-42AD-86DC-F852A3921665}"/>
                </a:ext>
              </a:extLst>
            </p:cNvPr>
            <p:cNvSpPr txBox="1"/>
            <p:nvPr/>
          </p:nvSpPr>
          <p:spPr>
            <a:xfrm rot="16200000">
              <a:off x="939337" y="3164559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Rod-like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497363-642A-4CF1-BCF1-24F5CED4299F}"/>
                </a:ext>
              </a:extLst>
            </p:cNvPr>
            <p:cNvSpPr txBox="1"/>
            <p:nvPr/>
          </p:nvSpPr>
          <p:spPr>
            <a:xfrm rot="16200000">
              <a:off x="939336" y="4238625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Disk-like  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D1AD34-9DBB-4C5E-A54B-BD565CDF4731}"/>
              </a:ext>
            </a:extLst>
          </p:cNvPr>
          <p:cNvSpPr txBox="1"/>
          <p:nvPr/>
        </p:nvSpPr>
        <p:spPr>
          <a:xfrm>
            <a:off x="986740" y="2914895"/>
            <a:ext cx="23336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41BBFE7-571F-4B2F-B0E4-F6A613CE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7" y="2975053"/>
            <a:ext cx="2463113" cy="18488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01E78D-B73E-4BF8-A8FF-343E28263827}"/>
              </a:ext>
            </a:extLst>
          </p:cNvPr>
          <p:cNvSpPr txBox="1"/>
          <p:nvPr/>
        </p:nvSpPr>
        <p:spPr>
          <a:xfrm>
            <a:off x="3552826" y="29148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8768553-1E5D-4499-80D6-30B7A410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25" y="5047461"/>
            <a:ext cx="4883275" cy="197471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C41B6D5-2E99-4730-B302-3EAC7573B12A}"/>
              </a:ext>
            </a:extLst>
          </p:cNvPr>
          <p:cNvSpPr txBox="1"/>
          <p:nvPr/>
        </p:nvSpPr>
        <p:spPr>
          <a:xfrm>
            <a:off x="985838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EAFF240-6545-42DC-99F9-10758A8B40B8}"/>
              </a:ext>
            </a:extLst>
          </p:cNvPr>
          <p:cNvSpPr txBox="1"/>
          <p:nvPr/>
        </p:nvSpPr>
        <p:spPr>
          <a:xfrm>
            <a:off x="3552826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5877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6688E-EBA0-4408-BF29-1DD3C8E9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28688"/>
            <a:ext cx="2514600" cy="1845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556F-B1A4-40AA-83E0-06C6D632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1" y="898208"/>
            <a:ext cx="2553002" cy="195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37F11-1076-412F-830F-957645032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47"/>
          <a:stretch/>
        </p:blipFill>
        <p:spPr>
          <a:xfrm>
            <a:off x="3214537" y="5259548"/>
            <a:ext cx="2729063" cy="2221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2546C-9DC8-4A5A-AC64-AC794F99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49" y="5307417"/>
            <a:ext cx="2128838" cy="2108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BE37C-33D6-4EC4-95F9-5CFA68CD1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77" y="2798445"/>
            <a:ext cx="3381678" cy="2448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B5141-8C8D-4829-A748-432B60682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55" y="3419474"/>
            <a:ext cx="1474512" cy="14397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9205E5-0C53-4FDB-A2A1-FF080AAB4A90}"/>
              </a:ext>
            </a:extLst>
          </p:cNvPr>
          <p:cNvSpPr/>
          <p:nvPr/>
        </p:nvSpPr>
        <p:spPr>
          <a:xfrm>
            <a:off x="5439078" y="4784565"/>
            <a:ext cx="2363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DFD1E-804A-43CE-B2B3-9D1E908473CF}"/>
              </a:ext>
            </a:extLst>
          </p:cNvPr>
          <p:cNvSpPr txBox="1"/>
          <p:nvPr/>
        </p:nvSpPr>
        <p:spPr>
          <a:xfrm>
            <a:off x="1396603" y="4738176"/>
            <a:ext cx="660797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active bath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0313C-7C36-4853-9441-F93663861329}"/>
              </a:ext>
            </a:extLst>
          </p:cNvPr>
          <p:cNvSpPr txBox="1"/>
          <p:nvPr/>
        </p:nvSpPr>
        <p:spPr>
          <a:xfrm>
            <a:off x="1034910" y="2840355"/>
            <a:ext cx="233363" cy="246221"/>
          </a:xfrm>
          <a:prstGeom prst="rect">
            <a:avLst/>
          </a:prstGeom>
          <a:solidFill>
            <a:srgbClr val="3E62AC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80A11-7625-4752-9EFE-8B5F65955F6E}"/>
              </a:ext>
            </a:extLst>
          </p:cNvPr>
          <p:cNvSpPr txBox="1"/>
          <p:nvPr/>
        </p:nvSpPr>
        <p:spPr>
          <a:xfrm>
            <a:off x="925363" y="928688"/>
            <a:ext cx="23336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517791-5E53-42E8-9CA4-1B3C94DD8C69}"/>
              </a:ext>
            </a:extLst>
          </p:cNvPr>
          <p:cNvSpPr txBox="1"/>
          <p:nvPr/>
        </p:nvSpPr>
        <p:spPr>
          <a:xfrm>
            <a:off x="4214092" y="1054246"/>
            <a:ext cx="24995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F2878-5541-4567-9638-3A3B3825AF12}"/>
              </a:ext>
            </a:extLst>
          </p:cNvPr>
          <p:cNvSpPr txBox="1"/>
          <p:nvPr/>
        </p:nvSpPr>
        <p:spPr>
          <a:xfrm>
            <a:off x="1279921" y="5386388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11858-4CDC-4064-962C-D758DE0565E8}"/>
              </a:ext>
            </a:extLst>
          </p:cNvPr>
          <p:cNvSpPr txBox="1"/>
          <p:nvPr/>
        </p:nvSpPr>
        <p:spPr>
          <a:xfrm>
            <a:off x="3648471" y="5387976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50076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DDB809-9FF6-4741-B992-BF01366C127B}"/>
              </a:ext>
            </a:extLst>
          </p:cNvPr>
          <p:cNvGrpSpPr/>
          <p:nvPr/>
        </p:nvGrpSpPr>
        <p:grpSpPr>
          <a:xfrm>
            <a:off x="914400" y="1152129"/>
            <a:ext cx="5029200" cy="1122091"/>
            <a:chOff x="1017450" y="1175121"/>
            <a:chExt cx="5840550" cy="130311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D88590-2220-4522-A3C0-4E3A526C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450" y="1175875"/>
              <a:ext cx="1946850" cy="1300880"/>
            </a:xfrm>
            <a:prstGeom prst="rect">
              <a:avLst/>
            </a:prstGeom>
            <a:grp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5618B3-C638-4142-93BB-BDD12F9E6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300" y="1175121"/>
              <a:ext cx="1946850" cy="1301634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9FFF98-051D-4AA9-943B-DC0BA95F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151" y="1175121"/>
              <a:ext cx="1946849" cy="130311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54856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</TotalTime>
  <Words>436</Words>
  <Application>Microsoft Office PowerPoint</Application>
  <PresentationFormat>Letter Paper (8.5x11 in)</PresentationFormat>
  <Paragraphs>42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Zhengyang Liu</dc:creator>
  <cp:lastModifiedBy>Zhengyang Liu</cp:lastModifiedBy>
  <cp:revision>22</cp:revision>
  <cp:lastPrinted>2020-11-01T01:45:20Z</cp:lastPrinted>
  <dcterms:created xsi:type="dcterms:W3CDTF">2020-10-31T22:47:50Z</dcterms:created>
  <dcterms:modified xsi:type="dcterms:W3CDTF">2020-11-10T14:42:19Z</dcterms:modified>
</cp:coreProperties>
</file>